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D5FC8A6-B492-4564-BEC4-B83D81110740}" type="datetimeFigureOut">
              <a:rPr lang="fa-IR" smtClean="0"/>
              <a:t>1442/11/05</a:t>
            </a:fld>
            <a:endParaRPr lang="fa-IR"/>
          </a:p>
        </p:txBody>
      </p:sp>
      <p:sp>
        <p:nvSpPr>
          <p:cNvPr id="17" name="Footer Placeholder 16"/>
          <p:cNvSpPr>
            <a:spLocks noGrp="1"/>
          </p:cNvSpPr>
          <p:nvPr>
            <p:ph type="ftr" sz="quarter" idx="11"/>
          </p:nvPr>
        </p:nvSpPr>
        <p:spPr/>
        <p:txBody>
          <a:bodyPr/>
          <a:lstStyle/>
          <a:p>
            <a:endParaRPr lang="fa-I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580FBB9-433C-4B40-B4C8-4C2B9FD8D747}" type="slidenum">
              <a:rPr lang="fa-IR" smtClean="0"/>
              <a:t>‹#›</a:t>
            </a:fld>
            <a:endParaRPr lang="fa-I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5FC8A6-B492-4564-BEC4-B83D81110740}" type="datetimeFigureOut">
              <a:rPr lang="fa-IR" smtClean="0"/>
              <a:t>1442/11/05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580FBB9-433C-4B40-B4C8-4C2B9FD8D747}"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580FBB9-433C-4B40-B4C8-4C2B9FD8D747}" type="slidenum">
              <a:rPr lang="fa-IR" smtClean="0"/>
              <a:t>‹#›</a:t>
            </a:fld>
            <a:endParaRPr lang="fa-I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5FC8A6-B492-4564-BEC4-B83D81110740}" type="datetimeFigureOut">
              <a:rPr lang="fa-IR" smtClean="0"/>
              <a:t>1442/11/05</a:t>
            </a:fld>
            <a:endParaRPr lang="fa-IR"/>
          </a:p>
        </p:txBody>
      </p:sp>
      <p:sp>
        <p:nvSpPr>
          <p:cNvPr id="5" name="Footer Placeholder 4"/>
          <p:cNvSpPr>
            <a:spLocks noGrp="1"/>
          </p:cNvSpPr>
          <p:nvPr>
            <p:ph type="ftr" sz="quarter" idx="11"/>
          </p:nvPr>
        </p:nvSpPr>
        <p:spPr/>
        <p:txBody>
          <a:bodyPr/>
          <a:lstStyle/>
          <a:p>
            <a:endParaRPr lang="fa-I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D5FC8A6-B492-4564-BEC4-B83D81110740}" type="datetimeFigureOut">
              <a:rPr lang="fa-IR" smtClean="0"/>
              <a:t>1442/11/05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4361688" y="1026372"/>
            <a:ext cx="457200" cy="441325"/>
          </a:xfrm>
        </p:spPr>
        <p:txBody>
          <a:bodyPr/>
          <a:lstStyle/>
          <a:p>
            <a:fld id="{D580FBB9-433C-4B40-B4C8-4C2B9FD8D747}" type="slidenum">
              <a:rPr lang="fa-IR" smtClean="0"/>
              <a:t>‹#›</a:t>
            </a:fld>
            <a:endParaRPr lang="fa-I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fa-IR"/>
          </a:p>
        </p:txBody>
      </p:sp>
      <p:sp>
        <p:nvSpPr>
          <p:cNvPr id="4" name="Date Placeholder 3"/>
          <p:cNvSpPr>
            <a:spLocks noGrp="1"/>
          </p:cNvSpPr>
          <p:nvPr>
            <p:ph type="dt" sz="half" idx="10"/>
          </p:nvPr>
        </p:nvSpPr>
        <p:spPr/>
        <p:txBody>
          <a:bodyPr/>
          <a:lstStyle/>
          <a:p>
            <a:fld id="{3D5FC8A6-B492-4564-BEC4-B83D81110740}" type="datetimeFigureOut">
              <a:rPr lang="fa-IR" smtClean="0"/>
              <a:t>1442/11/05</a:t>
            </a:fld>
            <a:endParaRPr lang="fa-I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580FBB9-433C-4B40-B4C8-4C2B9FD8D747}" type="slidenum">
              <a:rPr lang="fa-IR" smtClean="0"/>
              <a:t>‹#›</a:t>
            </a:fld>
            <a:endParaRPr lang="fa-I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D5FC8A6-B492-4564-BEC4-B83D81110740}" type="datetimeFigureOut">
              <a:rPr lang="fa-IR" smtClean="0"/>
              <a:t>1442/11/05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580FBB9-433C-4B40-B4C8-4C2B9FD8D747}" type="slidenum">
              <a:rPr lang="fa-IR" smtClean="0"/>
              <a:t>‹#›</a:t>
            </a:fld>
            <a:endParaRPr lang="fa-I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D5FC8A6-B492-4564-BEC4-B83D81110740}" type="datetimeFigureOut">
              <a:rPr lang="fa-IR" smtClean="0"/>
              <a:t>1442/11/05</a:t>
            </a:fld>
            <a:endParaRPr lang="fa-IR"/>
          </a:p>
        </p:txBody>
      </p:sp>
      <p:sp>
        <p:nvSpPr>
          <p:cNvPr id="8" name="Footer Placeholder 7"/>
          <p:cNvSpPr>
            <a:spLocks noGrp="1"/>
          </p:cNvSpPr>
          <p:nvPr>
            <p:ph type="ftr" sz="quarter" idx="11"/>
          </p:nvPr>
        </p:nvSpPr>
        <p:spPr>
          <a:xfrm>
            <a:off x="304800" y="6409944"/>
            <a:ext cx="3581400" cy="365760"/>
          </a:xfrm>
        </p:spPr>
        <p:txBody>
          <a:bodyPr/>
          <a:lstStyle/>
          <a:p>
            <a:endParaRPr lang="fa-I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580FBB9-433C-4B40-B4C8-4C2B9FD8D747}" type="slidenum">
              <a:rPr lang="fa-IR" smtClean="0"/>
              <a:t>‹#›</a:t>
            </a:fld>
            <a:endParaRPr lang="fa-I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5FC8A6-B492-4564-BEC4-B83D81110740}" type="datetimeFigureOut">
              <a:rPr lang="fa-IR" smtClean="0"/>
              <a:t>1442/11/05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a:xfrm>
            <a:off x="4343400" y="1036020"/>
            <a:ext cx="457200" cy="441325"/>
          </a:xfrm>
        </p:spPr>
        <p:txBody>
          <a:bodyPr/>
          <a:lstStyle/>
          <a:p>
            <a:fld id="{D580FBB9-433C-4B40-B4C8-4C2B9FD8D747}"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D5FC8A6-B492-4564-BEC4-B83D81110740}" type="datetimeFigureOut">
              <a:rPr lang="fa-IR" smtClean="0"/>
              <a:t>1442/11/05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580FBB9-433C-4B40-B4C8-4C2B9FD8D747}"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580FBB9-433C-4B40-B4C8-4C2B9FD8D747}" type="slidenum">
              <a:rPr lang="fa-IR" smtClean="0"/>
              <a:t>‹#›</a:t>
            </a:fld>
            <a:endParaRPr lang="fa-I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D5FC8A6-B492-4564-BEC4-B83D81110740}" type="datetimeFigureOut">
              <a:rPr lang="fa-IR" smtClean="0"/>
              <a:t>1442/11/05</a:t>
            </a:fld>
            <a:endParaRPr lang="fa-IR"/>
          </a:p>
        </p:txBody>
      </p:sp>
      <p:sp>
        <p:nvSpPr>
          <p:cNvPr id="6" name="Footer Placeholder 5"/>
          <p:cNvSpPr>
            <a:spLocks noGrp="1"/>
          </p:cNvSpPr>
          <p:nvPr>
            <p:ph type="ftr" sz="quarter" idx="11"/>
          </p:nvPr>
        </p:nvSpPr>
        <p:spPr>
          <a:xfrm>
            <a:off x="301752" y="6410848"/>
            <a:ext cx="3383280" cy="365760"/>
          </a:xfrm>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580FBB9-433C-4B40-B4C8-4C2B9FD8D747}" type="slidenum">
              <a:rPr lang="fa-IR" smtClean="0"/>
              <a:t>‹#›</a:t>
            </a:fld>
            <a:endParaRPr lang="fa-I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D5FC8A6-B492-4564-BEC4-B83D81110740}" type="datetimeFigureOut">
              <a:rPr lang="fa-IR" smtClean="0"/>
              <a:t>1442/11/05</a:t>
            </a:fld>
            <a:endParaRPr lang="fa-IR"/>
          </a:p>
        </p:txBody>
      </p:sp>
      <p:sp>
        <p:nvSpPr>
          <p:cNvPr id="6" name="Footer Placeholder 5"/>
          <p:cNvSpPr>
            <a:spLocks noGrp="1"/>
          </p:cNvSpPr>
          <p:nvPr>
            <p:ph type="ftr" sz="quarter" idx="11"/>
          </p:nvPr>
        </p:nvSpPr>
        <p:spPr>
          <a:xfrm>
            <a:off x="301752" y="6410848"/>
            <a:ext cx="3584448" cy="365760"/>
          </a:xfrm>
        </p:spPr>
        <p:txBody>
          <a:bodyPr/>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D5FC8A6-B492-4564-BEC4-B83D81110740}" type="datetimeFigureOut">
              <a:rPr lang="fa-IR" smtClean="0"/>
              <a:t>1442/11/05</a:t>
            </a:fld>
            <a:endParaRPr lang="fa-I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a-I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580FBB9-433C-4B40-B4C8-4C2B9FD8D747}" type="slidenum">
              <a:rPr lang="fa-IR" smtClean="0"/>
              <a:t>‹#›</a:t>
            </a:fld>
            <a:endParaRPr lang="fa-I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fa-IR" dirty="0" smtClean="0"/>
              <a:t>دکتر ارسطو میرانی</a:t>
            </a:r>
            <a:endParaRPr lang="fa-IR" dirty="0"/>
          </a:p>
        </p:txBody>
      </p:sp>
      <p:sp>
        <p:nvSpPr>
          <p:cNvPr id="2" name="Title 1"/>
          <p:cNvSpPr>
            <a:spLocks noGrp="1"/>
          </p:cNvSpPr>
          <p:nvPr>
            <p:ph type="ctrTitle"/>
          </p:nvPr>
        </p:nvSpPr>
        <p:spPr/>
        <p:txBody>
          <a:bodyPr/>
          <a:lstStyle/>
          <a:p>
            <a:r>
              <a:rPr lang="fa-IR" dirty="0" smtClean="0">
                <a:cs typeface="B Baran" pitchFamily="2" charset="-78"/>
              </a:rPr>
              <a:t>آسیب شناسی ترجمه متون علوم انسانی</a:t>
            </a:r>
            <a:endParaRPr lang="fa-IR" dirty="0">
              <a:cs typeface="B Baran" pitchFamily="2" charset="-78"/>
            </a:endParaRPr>
          </a:p>
        </p:txBody>
      </p:sp>
    </p:spTree>
    <p:extLst>
      <p:ext uri="{BB962C8B-B14F-4D97-AF65-F5344CB8AC3E}">
        <p14:creationId xmlns:p14="http://schemas.microsoft.com/office/powerpoint/2010/main" val="771350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طرحواره درمانی حمیدپور</a:t>
            </a:r>
            <a:endParaRPr lang="fa-IR" dirty="0"/>
          </a:p>
        </p:txBody>
      </p:sp>
      <p:sp>
        <p:nvSpPr>
          <p:cNvPr id="3" name="Content Placeholder 2"/>
          <p:cNvSpPr>
            <a:spLocks noGrp="1"/>
          </p:cNvSpPr>
          <p:nvPr>
            <p:ph sz="quarter" idx="1"/>
          </p:nvPr>
        </p:nvSpPr>
        <p:spPr/>
        <p:txBody>
          <a:bodyPr>
            <a:normAutofit lnSpcReduction="10000"/>
          </a:bodyPr>
          <a:lstStyle/>
          <a:p>
            <a:pPr marL="0" indent="0" algn="l" rtl="0">
              <a:buNone/>
            </a:pPr>
            <a:r>
              <a:rPr lang="en-US" sz="1900" dirty="0"/>
              <a:t>These patients are unable to </a:t>
            </a:r>
            <a:r>
              <a:rPr lang="en-US" sz="1900" dirty="0" smtClean="0">
                <a:solidFill>
                  <a:srgbClr val="FF0000"/>
                </a:solidFill>
              </a:rPr>
              <a:t>restrain</a:t>
            </a:r>
            <a:r>
              <a:rPr lang="en-US" sz="1900" dirty="0" smtClean="0"/>
              <a:t> their </a:t>
            </a:r>
            <a:r>
              <a:rPr lang="en-US" sz="1900" dirty="0"/>
              <a:t>emotions and impulses appropriately. </a:t>
            </a:r>
            <a:r>
              <a:rPr lang="en-US" sz="1900" dirty="0">
                <a:solidFill>
                  <a:srgbClr val="FF0000"/>
                </a:solidFill>
              </a:rPr>
              <a:t>In both their personal </a:t>
            </a:r>
            <a:r>
              <a:rPr lang="en-US" sz="1900" dirty="0" smtClean="0">
                <a:solidFill>
                  <a:srgbClr val="FF0000"/>
                </a:solidFill>
              </a:rPr>
              <a:t>and work </a:t>
            </a:r>
            <a:r>
              <a:rPr lang="en-US" sz="1900" dirty="0">
                <a:solidFill>
                  <a:srgbClr val="FF0000"/>
                </a:solidFill>
              </a:rPr>
              <a:t>lives</a:t>
            </a:r>
            <a:r>
              <a:rPr lang="en-US" sz="1900" dirty="0"/>
              <a:t>, they display a pervasive difficulty in delaying short-term </a:t>
            </a:r>
            <a:r>
              <a:rPr lang="en-US" sz="1900" dirty="0" smtClean="0"/>
              <a:t>gratification for </a:t>
            </a:r>
            <a:r>
              <a:rPr lang="en-US" sz="1900" dirty="0"/>
              <a:t>the sake of meeting long-term goals. They seem not to </a:t>
            </a:r>
            <a:r>
              <a:rPr lang="en-US" sz="1900" dirty="0" smtClean="0"/>
              <a:t>learn sufficiently </a:t>
            </a:r>
            <a:r>
              <a:rPr lang="en-US" sz="1900" dirty="0"/>
              <a:t>from experience—from the negative consequences of </a:t>
            </a:r>
            <a:r>
              <a:rPr lang="en-US" sz="1900" dirty="0" smtClean="0"/>
              <a:t>their behavior</a:t>
            </a:r>
            <a:r>
              <a:rPr lang="en-US" sz="1900" dirty="0"/>
              <a:t>. They </a:t>
            </a:r>
            <a:r>
              <a:rPr lang="en-US" sz="1900" dirty="0">
                <a:solidFill>
                  <a:srgbClr val="FF0000"/>
                </a:solidFill>
              </a:rPr>
              <a:t>either cannot or </a:t>
            </a:r>
            <a:r>
              <a:rPr lang="en-US" sz="1900" dirty="0"/>
              <a:t>will not exercise sufficient self-control </a:t>
            </a:r>
            <a:r>
              <a:rPr lang="en-US" sz="1900" dirty="0" smtClean="0"/>
              <a:t>or self-discipline</a:t>
            </a:r>
            <a:r>
              <a:rPr lang="en-US" sz="1900" dirty="0"/>
              <a:t>. (In </a:t>
            </a:r>
            <a:r>
              <a:rPr lang="en-US" sz="1900" i="1" dirty="0"/>
              <a:t>Postcards from the Edge </a:t>
            </a:r>
            <a:r>
              <a:rPr lang="en-US" sz="1900" dirty="0"/>
              <a:t>Carrie Fisher [1989, p. 9] </a:t>
            </a:r>
            <a:r>
              <a:rPr lang="en-US" sz="1900" dirty="0" smtClean="0"/>
              <a:t>captured this </a:t>
            </a:r>
            <a:r>
              <a:rPr lang="en-US" sz="1900" dirty="0"/>
              <a:t>sensibility when she wrote, </a:t>
            </a:r>
            <a:r>
              <a:rPr lang="en-US" sz="1900" dirty="0">
                <a:solidFill>
                  <a:srgbClr val="FF0000"/>
                </a:solidFill>
              </a:rPr>
              <a:t>“The trouble with immediate </a:t>
            </a:r>
            <a:r>
              <a:rPr lang="en-US" sz="1900" dirty="0" smtClean="0">
                <a:solidFill>
                  <a:srgbClr val="FF0000"/>
                </a:solidFill>
              </a:rPr>
              <a:t>gratification is </a:t>
            </a:r>
            <a:r>
              <a:rPr lang="en-US" sz="1900" dirty="0">
                <a:solidFill>
                  <a:srgbClr val="FF0000"/>
                </a:solidFill>
              </a:rPr>
              <a:t>that it’s not quick enough.”) 279-280</a:t>
            </a:r>
          </a:p>
          <a:p>
            <a:r>
              <a:rPr lang="fa-IR" sz="1900" dirty="0"/>
              <a:t> </a:t>
            </a:r>
            <a:r>
              <a:rPr lang="fa-IR" sz="1900" dirty="0">
                <a:cs typeface="B Mitra" pitchFamily="2" charset="-78"/>
              </a:rPr>
              <a:t>این بیماران نمی‌توانند هیجان‌ها و تکانه‌های خود را به شیوه‌ای مناسب </a:t>
            </a:r>
            <a:r>
              <a:rPr lang="fa-IR" sz="1900" dirty="0">
                <a:solidFill>
                  <a:srgbClr val="FF0000"/>
                </a:solidFill>
                <a:cs typeface="B Mitra" pitchFamily="2" charset="-78"/>
              </a:rPr>
              <a:t>تحمل</a:t>
            </a:r>
            <a:r>
              <a:rPr lang="fa-IR" sz="1900" dirty="0">
                <a:cs typeface="B Mitra" pitchFamily="2" charset="-78"/>
              </a:rPr>
              <a:t> </a:t>
            </a:r>
            <a:r>
              <a:rPr lang="fa-IR" sz="1900" dirty="0" smtClean="0">
                <a:cs typeface="B Mitra" pitchFamily="2" charset="-78"/>
              </a:rPr>
              <a:t>کنند. </a:t>
            </a:r>
            <a:r>
              <a:rPr lang="fa-IR" sz="1900" dirty="0">
                <a:solidFill>
                  <a:srgbClr val="FF0000"/>
                </a:solidFill>
                <a:cs typeface="B Mitra" pitchFamily="2" charset="-78"/>
              </a:rPr>
              <a:t>آن‌ها هم در زندگی و هم در به‌تأخیر انداختن رضایت آنی برای دستیابی به اهداف بلندمدت آتی مشکلی </a:t>
            </a:r>
            <a:r>
              <a:rPr lang="fa-IR" sz="1900" dirty="0" smtClean="0">
                <a:solidFill>
                  <a:srgbClr val="FF0000"/>
                </a:solidFill>
                <a:cs typeface="B Mitra" pitchFamily="2" charset="-78"/>
              </a:rPr>
              <a:t>دارند</a:t>
            </a:r>
            <a:r>
              <a:rPr lang="fa-IR" sz="1900" dirty="0" smtClean="0">
                <a:cs typeface="B Mitra" pitchFamily="2" charset="-78"/>
              </a:rPr>
              <a:t>. </a:t>
            </a:r>
            <a:r>
              <a:rPr lang="fa-IR" sz="1900" dirty="0">
                <a:cs typeface="B Mitra" pitchFamily="2" charset="-78"/>
              </a:rPr>
              <a:t>به‌نظر می‌رسد آن‌ها به‌قدر کافی از پیامدهای منفی رفتارشان تجربه نیاموخته‌اند. آن‌ها </a:t>
            </a:r>
            <a:r>
              <a:rPr lang="fa-IR" sz="1900" dirty="0" smtClean="0">
                <a:cs typeface="B Mitra" pitchFamily="2" charset="-78"/>
              </a:rPr>
              <a:t>نه می‌دانند </a:t>
            </a:r>
            <a:r>
              <a:rPr lang="fa-IR" sz="1900" dirty="0">
                <a:cs typeface="B Mitra" pitchFamily="2" charset="-78"/>
              </a:rPr>
              <a:t>و </a:t>
            </a:r>
            <a:r>
              <a:rPr lang="fa-IR" sz="1900" dirty="0" smtClean="0">
                <a:cs typeface="B Mitra" pitchFamily="2" charset="-78"/>
              </a:rPr>
              <a:t>نه می‌خواهند </a:t>
            </a:r>
            <a:r>
              <a:rPr lang="fa-IR" sz="1900" dirty="0">
                <a:cs typeface="B Mitra" pitchFamily="2" charset="-78"/>
              </a:rPr>
              <a:t>خویشتن‌داری یا خود انضباطی کافی را در زندگی خود اعمال </a:t>
            </a:r>
            <a:r>
              <a:rPr lang="fa-IR" sz="1900" dirty="0" smtClean="0">
                <a:cs typeface="B Mitra" pitchFamily="2" charset="-78"/>
              </a:rPr>
              <a:t>کنند ( </a:t>
            </a:r>
            <a:r>
              <a:rPr lang="fa-IR" sz="1900" dirty="0">
                <a:cs typeface="B Mitra" pitchFamily="2" charset="-78"/>
              </a:rPr>
              <a:t>در رمان کارت‌پستال هایی از لب مرز اثر کاری فیشر این مساله به‌وضوح بیان‌شده است </a:t>
            </a:r>
            <a:r>
              <a:rPr lang="fa-IR" sz="1900" dirty="0">
                <a:solidFill>
                  <a:srgbClr val="FF0000"/>
                </a:solidFill>
                <a:cs typeface="B Mitra" pitchFamily="2" charset="-78"/>
              </a:rPr>
              <a:t>رضایت آنی، اما گذرا مایه‌ی </a:t>
            </a:r>
            <a:r>
              <a:rPr lang="fa-IR" sz="1900" dirty="0" smtClean="0">
                <a:solidFill>
                  <a:srgbClr val="FF0000"/>
                </a:solidFill>
                <a:cs typeface="B Mitra" pitchFamily="2" charset="-78"/>
              </a:rPr>
              <a:t>دردسر </a:t>
            </a:r>
            <a:r>
              <a:rPr lang="fa-IR" sz="1900" dirty="0">
                <a:solidFill>
                  <a:srgbClr val="FF0000"/>
                </a:solidFill>
                <a:cs typeface="B Mitra" pitchFamily="2" charset="-78"/>
              </a:rPr>
              <a:t>است</a:t>
            </a:r>
            <a:r>
              <a:rPr lang="fa-IR" sz="1900" dirty="0" smtClean="0">
                <a:solidFill>
                  <a:srgbClr val="FF0000"/>
                </a:solidFill>
                <a:cs typeface="B Mitra" pitchFamily="2" charset="-78"/>
              </a:rPr>
              <a:t>.)</a:t>
            </a:r>
            <a:r>
              <a:rPr lang="fa-IR" sz="1900" dirty="0">
                <a:cs typeface="B Mitra" pitchFamily="2" charset="-78"/>
              </a:rPr>
              <a:t> </a:t>
            </a:r>
            <a:endParaRPr lang="fa-IR" sz="1900" dirty="0" smtClean="0">
              <a:cs typeface="B Mitra" pitchFamily="2" charset="-78"/>
            </a:endParaRPr>
          </a:p>
          <a:p>
            <a:pPr algn="l" rtl="0"/>
            <a:r>
              <a:rPr lang="en-US" sz="2000" dirty="0">
                <a:cs typeface="B Mitra" pitchFamily="2" charset="-78"/>
              </a:rPr>
              <a:t>The schema does not primarily apply to substance abusers or addicts.</a:t>
            </a:r>
          </a:p>
          <a:p>
            <a:r>
              <a:rPr lang="fa-IR" sz="2000" dirty="0">
                <a:cs typeface="B Mitra" pitchFamily="2" charset="-78"/>
              </a:rPr>
              <a:t>این </a:t>
            </a:r>
            <a:r>
              <a:rPr lang="fa-IR" sz="2000" dirty="0" smtClean="0">
                <a:cs typeface="B Mitra" pitchFamily="2" charset="-78"/>
              </a:rPr>
              <a:t>طرحواره  </a:t>
            </a:r>
            <a:r>
              <a:rPr lang="fa-IR" sz="2000" dirty="0">
                <a:cs typeface="B Mitra" pitchFamily="2" charset="-78"/>
              </a:rPr>
              <a:t>اصولاً در افراد معتاد یا سوء مصرف‌کننده مواد وجود ندارد</a:t>
            </a:r>
            <a:r>
              <a:rPr lang="fa-IR" sz="2000" dirty="0" smtClean="0">
                <a:cs typeface="B Mitra" pitchFamily="2" charset="-78"/>
              </a:rPr>
              <a:t>. (خویشتن داری/خودانضباطی ناکافی)</a:t>
            </a:r>
            <a:endParaRPr lang="fa-IR" sz="1900" dirty="0">
              <a:solidFill>
                <a:srgbClr val="FF0000"/>
              </a:solidFill>
              <a:cs typeface="B Mitra" pitchFamily="2" charset="-78"/>
            </a:endParaRPr>
          </a:p>
        </p:txBody>
      </p:sp>
    </p:spTree>
    <p:extLst>
      <p:ext uri="{BB962C8B-B14F-4D97-AF65-F5344CB8AC3E}">
        <p14:creationId xmlns:p14="http://schemas.microsoft.com/office/powerpoint/2010/main" val="310435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نظریه های تاثیر گذار درباره ادبیات، دکتر کوشش</a:t>
            </a:r>
            <a:endParaRPr lang="fa-IR" dirty="0"/>
          </a:p>
        </p:txBody>
      </p:sp>
      <p:sp>
        <p:nvSpPr>
          <p:cNvPr id="3" name="Content Placeholder 2"/>
          <p:cNvSpPr>
            <a:spLocks noGrp="1"/>
          </p:cNvSpPr>
          <p:nvPr>
            <p:ph sz="quarter" idx="1"/>
          </p:nvPr>
        </p:nvSpPr>
        <p:spPr/>
        <p:txBody>
          <a:bodyPr>
            <a:normAutofit/>
          </a:bodyPr>
          <a:lstStyle/>
          <a:p>
            <a:pPr marL="0" indent="0" algn="l" rtl="0">
              <a:buNone/>
            </a:pPr>
            <a:r>
              <a:rPr lang="en-US" sz="2000" dirty="0"/>
              <a:t>He contrasts his ‘heritage’ with that of the lowest Swiss peasant, </a:t>
            </a:r>
            <a:r>
              <a:rPr lang="en-US" sz="2000" dirty="0" smtClean="0"/>
              <a:t>ruefully noting </a:t>
            </a:r>
            <a:r>
              <a:rPr lang="en-US" sz="2000" dirty="0"/>
              <a:t>‘</a:t>
            </a:r>
            <a:r>
              <a:rPr lang="en-US" sz="2000" dirty="0">
                <a:solidFill>
                  <a:srgbClr val="FF0000"/>
                </a:solidFill>
              </a:rPr>
              <a:t>The most illiterate among them is related, in a way I am not</a:t>
            </a:r>
            <a:r>
              <a:rPr lang="en-US" sz="2000" dirty="0"/>
              <a:t>, </a:t>
            </a:r>
            <a:r>
              <a:rPr lang="en-US" sz="2000" dirty="0" smtClean="0"/>
              <a:t>to Dante</a:t>
            </a:r>
            <a:r>
              <a:rPr lang="en-US" sz="2000" dirty="0"/>
              <a:t>, </a:t>
            </a:r>
            <a:r>
              <a:rPr lang="en-US" sz="2000" dirty="0" smtClean="0"/>
              <a:t>Shakespeare</a:t>
            </a:r>
            <a:r>
              <a:rPr lang="en-US" sz="2000" dirty="0"/>
              <a:t>, Michelangelo, Aeschylus, Da Vinci, Rembrandt, </a:t>
            </a:r>
            <a:r>
              <a:rPr lang="en-US" sz="2000" dirty="0" smtClean="0"/>
              <a:t>and Racine</a:t>
            </a:r>
            <a:r>
              <a:rPr lang="en-US" sz="2000" dirty="0"/>
              <a:t>; …. </a:t>
            </a:r>
            <a:r>
              <a:rPr lang="en-US" sz="2000" dirty="0">
                <a:solidFill>
                  <a:srgbClr val="FF0000"/>
                </a:solidFill>
              </a:rPr>
              <a:t>Out of their hymns and dances came Beethoven and Bach. </a:t>
            </a:r>
            <a:r>
              <a:rPr lang="en-US" sz="2000" dirty="0" smtClean="0">
                <a:solidFill>
                  <a:srgbClr val="FF0000"/>
                </a:solidFill>
              </a:rPr>
              <a:t>Go back </a:t>
            </a:r>
            <a:r>
              <a:rPr lang="en-US" sz="2000" dirty="0">
                <a:solidFill>
                  <a:srgbClr val="FF0000"/>
                </a:solidFill>
              </a:rPr>
              <a:t>a few centuries and they are in full glory </a:t>
            </a:r>
            <a:r>
              <a:rPr lang="en-US" sz="2000" dirty="0"/>
              <a:t>– but I am in Africa,</a:t>
            </a:r>
          </a:p>
          <a:p>
            <a:pPr marL="0" indent="0" algn="l" rtl="0">
              <a:buNone/>
            </a:pPr>
            <a:r>
              <a:rPr lang="en-US" sz="2000" dirty="0"/>
              <a:t>watching the </a:t>
            </a:r>
            <a:r>
              <a:rPr lang="en-US" sz="2000" dirty="0" smtClean="0"/>
              <a:t>conquerors </a:t>
            </a:r>
            <a:r>
              <a:rPr lang="en-US" sz="2000" dirty="0"/>
              <a:t>arrive</a:t>
            </a:r>
            <a:r>
              <a:rPr lang="en-US" sz="2000" dirty="0" smtClean="0"/>
              <a:t>.’</a:t>
            </a:r>
          </a:p>
          <a:p>
            <a:pPr marL="0" indent="0">
              <a:buNone/>
            </a:pPr>
            <a:r>
              <a:rPr lang="fa-IR" sz="2000" dirty="0" smtClean="0"/>
              <a:t>جیمز بالدوین رمان نویس آمریکایی- آفریقایی</a:t>
            </a:r>
          </a:p>
          <a:p>
            <a:pPr marL="0" indent="0">
              <a:buNone/>
            </a:pPr>
            <a:r>
              <a:rPr lang="fa-IR" sz="2000" dirty="0" smtClean="0"/>
              <a:t>او </a:t>
            </a:r>
            <a:r>
              <a:rPr lang="fa-IR" sz="2000" dirty="0"/>
              <a:t>میراث خود را با میراث فرو مرتبه ترین روستایی سوییسی در مقابل یکدیگر قرار می‌دهد و می‌گوید که </a:t>
            </a:r>
            <a:r>
              <a:rPr lang="fa-IR" sz="2000" dirty="0">
                <a:solidFill>
                  <a:srgbClr val="FF0000"/>
                </a:solidFill>
              </a:rPr>
              <a:t>آن‌ها به‌هیچ‌وجه مانند یکدیگر نیستند</a:t>
            </a:r>
            <a:r>
              <a:rPr lang="fa-IR" sz="2000" dirty="0"/>
              <a:t>، همچنان که من با دانته شکسپیر میکل‌آنژ اسکولز داوینچی و رامبراند و راستین قابل قیاس نیستم. بتهوون و باخ پس‌از آن‌ها آمدند درحالی‌که من در آفریقا هنوز ورود کشور گشایی را تماشا می‌کنم.</a:t>
            </a:r>
          </a:p>
          <a:p>
            <a:pPr marL="0" indent="0" algn="r">
              <a:buNone/>
            </a:pPr>
            <a:r>
              <a:rPr lang="fa-IR" sz="2000" dirty="0" smtClean="0"/>
              <a:t>کوشش 69</a:t>
            </a:r>
            <a:endParaRPr lang="fa-IR" sz="2000" dirty="0"/>
          </a:p>
        </p:txBody>
      </p:sp>
    </p:spTree>
    <p:extLst>
      <p:ext uri="{BB962C8B-B14F-4D97-AF65-F5344CB8AC3E}">
        <p14:creationId xmlns:p14="http://schemas.microsoft.com/office/powerpoint/2010/main" val="1510467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غریزه جنسی و فرونشانی آن در جوامع نامتمدن، محسن ثلاثی </a:t>
            </a:r>
            <a:endParaRPr lang="fa-IR" dirty="0"/>
          </a:p>
        </p:txBody>
      </p:sp>
      <p:sp>
        <p:nvSpPr>
          <p:cNvPr id="3" name="Content Placeholder 2"/>
          <p:cNvSpPr>
            <a:spLocks noGrp="1"/>
          </p:cNvSpPr>
          <p:nvPr>
            <p:ph sz="quarter" idx="1"/>
          </p:nvPr>
        </p:nvSpPr>
        <p:spPr/>
        <p:txBody>
          <a:bodyPr>
            <a:normAutofit/>
          </a:bodyPr>
          <a:lstStyle/>
          <a:p>
            <a:pPr algn="l" rtl="0"/>
            <a:r>
              <a:rPr lang="en-US" sz="1600" dirty="0"/>
              <a:t>For puberty is not a moment or a turning point but a more or less prolonged period of development during which the sexual apparatus, the </a:t>
            </a:r>
            <a:r>
              <a:rPr lang="en-US" sz="1600" dirty="0">
                <a:solidFill>
                  <a:srgbClr val="FF0000"/>
                </a:solidFill>
              </a:rPr>
              <a:t>whole system of internal secretions </a:t>
            </a:r>
            <a:r>
              <a:rPr lang="en-US" sz="1600" dirty="0"/>
              <a:t>and the organism in general are entirely recast. We cannot consider puberty </a:t>
            </a:r>
            <a:r>
              <a:rPr lang="en-US" sz="1600" dirty="0">
                <a:solidFill>
                  <a:srgbClr val="FF0000"/>
                </a:solidFill>
              </a:rPr>
              <a:t>as a </a:t>
            </a:r>
            <a:r>
              <a:rPr lang="en-US" sz="1600" i="1" dirty="0" err="1">
                <a:solidFill>
                  <a:srgbClr val="FF0000"/>
                </a:solidFill>
              </a:rPr>
              <a:t>conditio</a:t>
            </a:r>
            <a:r>
              <a:rPr lang="en-US" sz="1600" i="1" dirty="0">
                <a:solidFill>
                  <a:srgbClr val="FF0000"/>
                </a:solidFill>
              </a:rPr>
              <a:t> sine qua non </a:t>
            </a:r>
            <a:r>
              <a:rPr lang="en-US" sz="1600" dirty="0">
                <a:solidFill>
                  <a:srgbClr val="FF0000"/>
                </a:solidFill>
              </a:rPr>
              <a:t>of sexual interest or even of sexual activities, since non-nubile girls can copulate and immature boys are known to have erections and to </a:t>
            </a:r>
            <a:r>
              <a:rPr lang="en-US" sz="1600" dirty="0" err="1">
                <a:solidFill>
                  <a:srgbClr val="FF0000"/>
                </a:solidFill>
              </a:rPr>
              <a:t>practise</a:t>
            </a:r>
            <a:r>
              <a:rPr lang="en-US" sz="1600" dirty="0">
                <a:solidFill>
                  <a:srgbClr val="FF0000"/>
                </a:solidFill>
              </a:rPr>
              <a:t> </a:t>
            </a:r>
            <a:r>
              <a:rPr lang="en-US" sz="1600" i="1" dirty="0" err="1">
                <a:solidFill>
                  <a:srgbClr val="FF0000"/>
                </a:solidFill>
              </a:rPr>
              <a:t>immissio</a:t>
            </a:r>
            <a:r>
              <a:rPr lang="en-US" sz="1600" i="1" dirty="0">
                <a:solidFill>
                  <a:srgbClr val="FF0000"/>
                </a:solidFill>
              </a:rPr>
              <a:t> penis</a:t>
            </a:r>
            <a:r>
              <a:rPr lang="en-US" sz="1600" dirty="0" smtClean="0">
                <a:solidFill>
                  <a:srgbClr val="FF0000"/>
                </a:solidFill>
              </a:rPr>
              <a:t>.</a:t>
            </a:r>
            <a:r>
              <a:rPr lang="fa-IR" dirty="0">
                <a:solidFill>
                  <a:srgbClr val="FF0000"/>
                </a:solidFill>
              </a:rPr>
              <a:t/>
            </a:r>
            <a:br>
              <a:rPr lang="fa-IR" dirty="0">
                <a:solidFill>
                  <a:srgbClr val="FF0000"/>
                </a:solidFill>
              </a:rPr>
            </a:br>
            <a:endParaRPr lang="fa-IR" dirty="0">
              <a:solidFill>
                <a:srgbClr val="FF0000"/>
              </a:solidFill>
            </a:endParaRPr>
          </a:p>
          <a:p>
            <a:r>
              <a:rPr lang="fa-IR" sz="2000" dirty="0">
                <a:cs typeface="B Mitra" pitchFamily="2" charset="-78"/>
              </a:rPr>
              <a:t>بلوغ لحظه </a:t>
            </a:r>
            <a:r>
              <a:rPr lang="fa-IR" sz="2000" dirty="0" smtClean="0">
                <a:cs typeface="B Mitra" pitchFamily="2" charset="-78"/>
              </a:rPr>
              <a:t>یا نقطه ‌ی </a:t>
            </a:r>
            <a:r>
              <a:rPr lang="fa-IR" sz="2000" dirty="0">
                <a:cs typeface="B Mitra" pitchFamily="2" charset="-78"/>
              </a:rPr>
              <a:t>عطفی نیست، بلکه مرحله کم‌وبیش طولانی از تکامل اندامی انسان است که در آن دستگاه جنسی، </a:t>
            </a:r>
            <a:r>
              <a:rPr lang="fa-IR" sz="2000" dirty="0">
                <a:solidFill>
                  <a:srgbClr val="FF0000"/>
                </a:solidFill>
                <a:cs typeface="B Mitra" pitchFamily="2" charset="-78"/>
              </a:rPr>
              <a:t>نظام کلی دفع داخلی </a:t>
            </a:r>
            <a:r>
              <a:rPr lang="fa-IR" sz="2000" dirty="0">
                <a:cs typeface="B Mitra" pitchFamily="2" charset="-78"/>
              </a:rPr>
              <a:t>و عموماً اندام فرد بازسازی می‌شود و ما نمی‌توانیم دوره‌ی بلوغ را مرحله فعالیت عملی جنسی فرد بنگاریم </a:t>
            </a:r>
            <a:r>
              <a:rPr lang="fa-IR" sz="2000" dirty="0" smtClean="0">
                <a:cs typeface="B Mitra" pitchFamily="2" charset="-78"/>
              </a:rPr>
              <a:t>، برای </a:t>
            </a:r>
            <a:r>
              <a:rPr lang="fa-IR" sz="2000" dirty="0">
                <a:cs typeface="B Mitra" pitchFamily="2" charset="-78"/>
              </a:rPr>
              <a:t>این‌که دیده نشده‌است که </a:t>
            </a:r>
            <a:r>
              <a:rPr lang="fa-IR" sz="2000" dirty="0" smtClean="0">
                <a:cs typeface="B Mitra" pitchFamily="2" charset="-78"/>
              </a:rPr>
              <a:t>یک دختر </a:t>
            </a:r>
            <a:r>
              <a:rPr lang="fa-IR" sz="2000" dirty="0">
                <a:cs typeface="B Mitra" pitchFamily="2" charset="-78"/>
              </a:rPr>
              <a:t>تازه بالغ با </a:t>
            </a:r>
            <a:r>
              <a:rPr lang="fa-IR" sz="2000" dirty="0" smtClean="0">
                <a:cs typeface="B Mitra" pitchFamily="2" charset="-78"/>
              </a:rPr>
              <a:t>یک مرد </a:t>
            </a:r>
            <a:r>
              <a:rPr lang="fa-IR" sz="2000" dirty="0">
                <a:cs typeface="B Mitra" pitchFamily="2" charset="-78"/>
              </a:rPr>
              <a:t>هم‌بستر شود یا آنکه </a:t>
            </a:r>
            <a:r>
              <a:rPr lang="fa-IR" sz="2000" dirty="0" smtClean="0">
                <a:cs typeface="B Mitra" pitchFamily="2" charset="-78"/>
              </a:rPr>
              <a:t>یک پسر </a:t>
            </a:r>
            <a:r>
              <a:rPr lang="fa-IR" sz="2000" dirty="0">
                <a:cs typeface="B Mitra" pitchFamily="2" charset="-78"/>
              </a:rPr>
              <a:t>نابالغ با زنی عمل جماع انجام </a:t>
            </a:r>
            <a:r>
              <a:rPr lang="fa-IR" sz="2000" dirty="0" smtClean="0">
                <a:cs typeface="B Mitra" pitchFamily="2" charset="-78"/>
              </a:rPr>
              <a:t>دهد.</a:t>
            </a:r>
            <a:endParaRPr lang="fa-IR" sz="2000" dirty="0">
              <a:cs typeface="B Mitra" pitchFamily="2" charset="-78"/>
            </a:endParaRPr>
          </a:p>
          <a:p>
            <a:pPr algn="r"/>
            <a:r>
              <a:rPr lang="fa-IR" dirty="0" smtClean="0">
                <a:cs typeface="B Mitra" pitchFamily="2" charset="-78"/>
              </a:rPr>
              <a:t>نمیتوانیم بلوغ را شرط لازم برای علاقه ی جنسی یا حتی فعالیت های جنسی بدانیم، چون دختران نابالغ می توانند رابطه جنسی داشته باشند و می دانیم که پسران نابالغ نعوظ دارند و عمل جنسی انجام می دهند. </a:t>
            </a:r>
            <a:endParaRPr lang="fa-IR" dirty="0">
              <a:cs typeface="B Mitra" pitchFamily="2" charset="-78"/>
            </a:endParaRPr>
          </a:p>
        </p:txBody>
      </p:sp>
    </p:spTree>
    <p:extLst>
      <p:ext uri="{BB962C8B-B14F-4D97-AF65-F5344CB8AC3E}">
        <p14:creationId xmlns:p14="http://schemas.microsoft.com/office/powerpoint/2010/main" val="1506857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fa-IR"/>
          </a:p>
        </p:txBody>
      </p:sp>
      <p:sp>
        <p:nvSpPr>
          <p:cNvPr id="3" name="Title 2"/>
          <p:cNvSpPr>
            <a:spLocks noGrp="1"/>
          </p:cNvSpPr>
          <p:nvPr>
            <p:ph type="title"/>
          </p:nvPr>
        </p:nvSpPr>
        <p:spPr/>
        <p:txBody>
          <a:bodyPr/>
          <a:lstStyle/>
          <a:p>
            <a:r>
              <a:rPr lang="fa-IR" dirty="0" smtClean="0"/>
              <a:t>خوانش اشتباه به علت شباهت واژه ها</a:t>
            </a:r>
            <a:endParaRPr lang="fa-IR" dirty="0"/>
          </a:p>
        </p:txBody>
      </p:sp>
    </p:spTree>
    <p:extLst>
      <p:ext uri="{BB962C8B-B14F-4D97-AF65-F5344CB8AC3E}">
        <p14:creationId xmlns:p14="http://schemas.microsoft.com/office/powerpoint/2010/main" val="928014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fontScale="85000" lnSpcReduction="10000"/>
          </a:bodyPr>
          <a:lstStyle/>
          <a:p>
            <a:pPr marL="0" indent="0" algn="l" rtl="0">
              <a:buNone/>
            </a:pPr>
            <a:r>
              <a:rPr lang="en-US" dirty="0"/>
              <a:t>Certainly art, so far as we can judge of it, has not yet discovered in </a:t>
            </a:r>
            <a:r>
              <a:rPr lang="en-US" dirty="0">
                <a:solidFill>
                  <a:srgbClr val="00B050"/>
                </a:solidFill>
              </a:rPr>
              <a:t>this </a:t>
            </a:r>
            <a:r>
              <a:rPr lang="en-US" dirty="0" smtClean="0"/>
              <a:t>darkness what </a:t>
            </a:r>
            <a:r>
              <a:rPr lang="en-US" dirty="0"/>
              <a:t>it is that holds all men together and could </a:t>
            </a:r>
            <a:r>
              <a:rPr lang="en-US" dirty="0">
                <a:solidFill>
                  <a:srgbClr val="00B050"/>
                </a:solidFill>
              </a:rPr>
              <a:t>give expression </a:t>
            </a:r>
            <a:r>
              <a:rPr lang="en-US" dirty="0"/>
              <a:t>to their psychic wholeness. Since reflection seems to be needed for this purpose, it may be that such </a:t>
            </a:r>
            <a:r>
              <a:rPr lang="en-US" dirty="0" smtClean="0"/>
              <a:t>discoveries are </a:t>
            </a:r>
            <a:r>
              <a:rPr lang="en-US" dirty="0">
                <a:solidFill>
                  <a:srgbClr val="FF0000"/>
                </a:solidFill>
              </a:rPr>
              <a:t>reserved</a:t>
            </a:r>
            <a:r>
              <a:rPr lang="en-US" dirty="0"/>
              <a:t> for other fields of endeavor</a:t>
            </a:r>
            <a:r>
              <a:rPr lang="en-US" dirty="0" smtClean="0"/>
              <a:t>.</a:t>
            </a:r>
          </a:p>
          <a:p>
            <a:pPr marL="0" indent="0" algn="l" rtl="0">
              <a:buNone/>
            </a:pPr>
            <a:endParaRPr lang="en-US" dirty="0"/>
          </a:p>
          <a:p>
            <a:pPr marL="0" indent="0" algn="l" rtl="0">
              <a:buNone/>
            </a:pPr>
            <a:r>
              <a:rPr lang="en-US" dirty="0" smtClean="0"/>
              <a:t>reversed</a:t>
            </a:r>
            <a:endParaRPr lang="en-US" dirty="0"/>
          </a:p>
          <a:p>
            <a:pPr algn="r"/>
            <a:r>
              <a:rPr lang="fa-IR" dirty="0" smtClean="0"/>
              <a:t>هنر تا آنجا که میتوانیم درباره ش قضاوت کنیم، بی شک در ظلمت خود آنچه را که انسانها را کنار هم گرد می آورد و به تمامیت روانی آنها معنی میبخشد، هنوز کشف نکرده است. از آـن جایی که برای رسییدن به این مقصود، اندیشه لازم به نظر می رسد، ممکن است چنین کشفیاتی برای دیگر زمینه های تلاش </a:t>
            </a:r>
            <a:r>
              <a:rPr lang="fa-IR" dirty="0" smtClean="0">
                <a:solidFill>
                  <a:srgbClr val="FF0000"/>
                </a:solidFill>
              </a:rPr>
              <a:t>باژگونه جلوه کند.</a:t>
            </a:r>
          </a:p>
          <a:p>
            <a:pPr algn="r"/>
            <a:r>
              <a:rPr lang="fa-IR" dirty="0" smtClean="0"/>
              <a:t>اسماعیل پور، 85</a:t>
            </a:r>
            <a:endParaRPr lang="fa-IR" dirty="0"/>
          </a:p>
        </p:txBody>
      </p:sp>
    </p:spTree>
    <p:extLst>
      <p:ext uri="{BB962C8B-B14F-4D97-AF65-F5344CB8AC3E}">
        <p14:creationId xmlns:p14="http://schemas.microsoft.com/office/powerpoint/2010/main" val="4095193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sz="quarter" idx="1"/>
          </p:nvPr>
        </p:nvSpPr>
        <p:spPr/>
        <p:txBody>
          <a:bodyPr/>
          <a:lstStyle/>
          <a:p>
            <a:pPr algn="l" rtl="0"/>
            <a:r>
              <a:rPr lang="en-US" dirty="0" smtClean="0"/>
              <a:t>Symbiotic love/ Union</a:t>
            </a:r>
          </a:p>
          <a:p>
            <a:pPr algn="l" rtl="0"/>
            <a:r>
              <a:rPr lang="en-US" dirty="0" smtClean="0"/>
              <a:t>Symbolic </a:t>
            </a:r>
            <a:endParaRPr lang="en-US" dirty="0"/>
          </a:p>
          <a:p>
            <a:pPr algn="r"/>
            <a:r>
              <a:rPr lang="fa-IR" dirty="0" smtClean="0"/>
              <a:t>روان درمانی اگزیستانسیال (ص 517)</a:t>
            </a:r>
          </a:p>
          <a:p>
            <a:pPr algn="r"/>
            <a:endParaRPr lang="fa-IR" dirty="0"/>
          </a:p>
          <a:p>
            <a:pPr algn="l" rtl="0"/>
            <a:r>
              <a:rPr lang="en-US" dirty="0"/>
              <a:t>unrequited </a:t>
            </a:r>
            <a:r>
              <a:rPr lang="en-US" dirty="0" smtClean="0"/>
              <a:t>love</a:t>
            </a:r>
          </a:p>
          <a:p>
            <a:pPr algn="l" rtl="0"/>
            <a:r>
              <a:rPr lang="en-US" dirty="0" smtClean="0"/>
              <a:t>Unrequired</a:t>
            </a:r>
          </a:p>
          <a:p>
            <a:pPr algn="r"/>
            <a:r>
              <a:rPr lang="fa-IR" dirty="0" smtClean="0"/>
              <a:t>ناخواسته،</a:t>
            </a:r>
          </a:p>
          <a:p>
            <a:pPr algn="r"/>
            <a:r>
              <a:rPr lang="fa-IR" dirty="0" smtClean="0"/>
              <a:t>نافرجام، بی پاسخ، یک طرفه</a:t>
            </a:r>
          </a:p>
          <a:p>
            <a:pPr algn="r"/>
            <a:r>
              <a:rPr lang="fa-IR" dirty="0" smtClean="0"/>
              <a:t>کتاب فنون روانپویشی، ترجمه بازانی</a:t>
            </a:r>
            <a:endParaRPr lang="fa-IR" dirty="0"/>
          </a:p>
        </p:txBody>
      </p:sp>
    </p:spTree>
    <p:extLst>
      <p:ext uri="{BB962C8B-B14F-4D97-AF65-F5344CB8AC3E}">
        <p14:creationId xmlns:p14="http://schemas.microsoft.com/office/powerpoint/2010/main" val="3375715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sz="quarter" idx="1"/>
          </p:nvPr>
        </p:nvSpPr>
        <p:spPr/>
        <p:txBody>
          <a:bodyPr/>
          <a:lstStyle/>
          <a:p>
            <a:pPr algn="l" rtl="0"/>
            <a:r>
              <a:rPr lang="en-US" dirty="0"/>
              <a:t>he might have faced years </a:t>
            </a:r>
            <a:r>
              <a:rPr lang="en-US" dirty="0" smtClean="0"/>
              <a:t>of </a:t>
            </a:r>
            <a:r>
              <a:rPr lang="en-US" dirty="0" smtClean="0">
                <a:solidFill>
                  <a:srgbClr val="FF0000"/>
                </a:solidFill>
              </a:rPr>
              <a:t>severe </a:t>
            </a:r>
            <a:r>
              <a:rPr lang="en-US" dirty="0">
                <a:solidFill>
                  <a:srgbClr val="FF0000"/>
                </a:solidFill>
              </a:rPr>
              <a:t>depression</a:t>
            </a:r>
            <a:r>
              <a:rPr lang="en-US" dirty="0" smtClean="0"/>
              <a:t>.</a:t>
            </a:r>
          </a:p>
          <a:p>
            <a:pPr algn="l" rtl="0"/>
            <a:r>
              <a:rPr lang="en-US" dirty="0" smtClean="0"/>
              <a:t>repression</a:t>
            </a:r>
          </a:p>
          <a:p>
            <a:r>
              <a:rPr lang="fa-IR" dirty="0"/>
              <a:t>به‌فرض این‌که می‌دانست دراین‌صورت، ممکن بود سال‌ها با سرکوب خشونت‌بار آن مواجه شود. </a:t>
            </a:r>
            <a:r>
              <a:rPr lang="fa-IR" dirty="0" smtClean="0"/>
              <a:t>دارایی 335</a:t>
            </a:r>
          </a:p>
          <a:p>
            <a:endParaRPr lang="fa-IR" dirty="0"/>
          </a:p>
          <a:p>
            <a:pPr algn="l" rtl="0"/>
            <a:r>
              <a:rPr lang="en-US" dirty="0"/>
              <a:t>; the "I" needs to be </a:t>
            </a:r>
            <a:r>
              <a:rPr lang="en-US" dirty="0" smtClean="0"/>
              <a:t>complemented by </a:t>
            </a:r>
            <a:r>
              <a:rPr lang="en-US" dirty="0"/>
              <a:t>the "Thou</a:t>
            </a:r>
            <a:r>
              <a:rPr lang="en-US" dirty="0" smtClean="0"/>
              <a:t>.“</a:t>
            </a:r>
          </a:p>
          <a:p>
            <a:pPr algn="l" rtl="0"/>
            <a:r>
              <a:rPr lang="en-US" dirty="0" smtClean="0"/>
              <a:t>comprehend </a:t>
            </a:r>
            <a:endParaRPr lang="fa-IR" dirty="0" smtClean="0"/>
          </a:p>
          <a:p>
            <a:r>
              <a:rPr lang="fa-IR" dirty="0"/>
              <a:t>لازم است که </a:t>
            </a:r>
            <a:r>
              <a:rPr lang="fa-IR" dirty="0" smtClean="0"/>
              <a:t>«من» </a:t>
            </a:r>
            <a:r>
              <a:rPr lang="fa-IR" dirty="0"/>
              <a:t>توسط </a:t>
            </a:r>
            <a:r>
              <a:rPr lang="fa-IR" dirty="0" smtClean="0"/>
              <a:t>«تو» </a:t>
            </a:r>
            <a:r>
              <a:rPr lang="fa-IR" dirty="0"/>
              <a:t>ادراک شود </a:t>
            </a:r>
          </a:p>
          <a:p>
            <a:r>
              <a:rPr lang="fa-IR" dirty="0" smtClean="0"/>
              <a:t>قنبری، خدا در فلسفه غرب. </a:t>
            </a:r>
            <a:endParaRPr lang="fa-IR" dirty="0"/>
          </a:p>
        </p:txBody>
      </p:sp>
    </p:spTree>
    <p:extLst>
      <p:ext uri="{BB962C8B-B14F-4D97-AF65-F5344CB8AC3E}">
        <p14:creationId xmlns:p14="http://schemas.microsoft.com/office/powerpoint/2010/main" val="1270391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مقدمه اول اهمیت ترجمه برای ما</a:t>
            </a:r>
            <a:endParaRPr lang="fa-IR"/>
          </a:p>
        </p:txBody>
      </p:sp>
      <p:sp>
        <p:nvSpPr>
          <p:cNvPr id="3" name="Content Placeholder 2"/>
          <p:cNvSpPr>
            <a:spLocks noGrp="1"/>
          </p:cNvSpPr>
          <p:nvPr>
            <p:ph sz="quarter" idx="1"/>
          </p:nvPr>
        </p:nvSpPr>
        <p:spPr/>
        <p:txBody>
          <a:bodyPr/>
          <a:lstStyle/>
          <a:p>
            <a:endParaRPr lang="fa-IR"/>
          </a:p>
        </p:txBody>
      </p:sp>
    </p:spTree>
    <p:extLst>
      <p:ext uri="{BB962C8B-B14F-4D97-AF65-F5344CB8AC3E}">
        <p14:creationId xmlns:p14="http://schemas.microsoft.com/office/powerpoint/2010/main" val="2695693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 </a:t>
            </a:r>
            <a:endParaRPr lang="fa-IR" dirty="0"/>
          </a:p>
        </p:txBody>
      </p:sp>
      <p:sp>
        <p:nvSpPr>
          <p:cNvPr id="3" name="Content Placeholder 2"/>
          <p:cNvSpPr>
            <a:spLocks noGrp="1"/>
          </p:cNvSpPr>
          <p:nvPr>
            <p:ph sz="quarter" idx="1"/>
          </p:nvPr>
        </p:nvSpPr>
        <p:spPr/>
        <p:txBody>
          <a:bodyPr/>
          <a:lstStyle/>
          <a:p>
            <a:r>
              <a:rPr lang="fa-IR" dirty="0" smtClean="0"/>
              <a:t>معیار آسیب: </a:t>
            </a:r>
          </a:p>
          <a:p>
            <a:endParaRPr lang="fa-IR" dirty="0" smtClean="0"/>
          </a:p>
          <a:p>
            <a:r>
              <a:rPr lang="fa-IR" dirty="0" smtClean="0"/>
              <a:t>ترجمه ادبی و غیر ادبی (علمی-تخصصی)</a:t>
            </a:r>
            <a:endParaRPr lang="fa-IR" dirty="0"/>
          </a:p>
          <a:p>
            <a:endParaRPr lang="fa-IR" dirty="0" smtClean="0"/>
          </a:p>
          <a:p>
            <a:r>
              <a:rPr lang="fa-IR" dirty="0" smtClean="0"/>
              <a:t>حذف یا تحریف معنا</a:t>
            </a:r>
          </a:p>
          <a:p>
            <a:r>
              <a:rPr lang="fa-IR" dirty="0" smtClean="0"/>
              <a:t>البته هر حذفی نوعی تحریف هست.</a:t>
            </a:r>
            <a:endParaRPr lang="fa-IR" dirty="0"/>
          </a:p>
        </p:txBody>
      </p:sp>
    </p:spTree>
    <p:extLst>
      <p:ext uri="{BB962C8B-B14F-4D97-AF65-F5344CB8AC3E}">
        <p14:creationId xmlns:p14="http://schemas.microsoft.com/office/powerpoint/2010/main" val="1275482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کتابهایی که امروز درباره آنها بحث خواهد شد.</a:t>
            </a:r>
            <a:endParaRPr lang="fa-IR" dirty="0"/>
          </a:p>
        </p:txBody>
      </p:sp>
      <p:sp>
        <p:nvSpPr>
          <p:cNvPr id="3" name="Content Placeholder 2"/>
          <p:cNvSpPr>
            <a:spLocks noGrp="1"/>
          </p:cNvSpPr>
          <p:nvPr>
            <p:ph sz="quarter" idx="1"/>
          </p:nvPr>
        </p:nvSpPr>
        <p:spPr/>
        <p:txBody>
          <a:bodyPr/>
          <a:lstStyle/>
          <a:p>
            <a:r>
              <a:rPr lang="fa-IR" dirty="0" smtClean="0"/>
              <a:t>شیوه </a:t>
            </a:r>
            <a:r>
              <a:rPr lang="fa-IR" dirty="0"/>
              <a:t>نمونه </a:t>
            </a:r>
            <a:r>
              <a:rPr lang="fa-IR" dirty="0" smtClean="0"/>
              <a:t>گیری</a:t>
            </a:r>
            <a:endParaRPr lang="fa-IR" dirty="0"/>
          </a:p>
          <a:p>
            <a:r>
              <a:rPr lang="fa-IR" dirty="0" smtClean="0"/>
              <a:t>اعتبار و جایگاه مترجم. </a:t>
            </a:r>
          </a:p>
          <a:p>
            <a:r>
              <a:rPr lang="fa-IR" dirty="0" smtClean="0"/>
              <a:t>اهمیت کتاب: </a:t>
            </a:r>
          </a:p>
          <a:p>
            <a:r>
              <a:rPr lang="fa-IR" dirty="0" smtClean="0"/>
              <a:t>جالب بودن خطای مترجم: تکنیک های تنظیم هیجان، </a:t>
            </a:r>
            <a:endParaRPr lang="fa-IR" dirty="0"/>
          </a:p>
        </p:txBody>
      </p:sp>
    </p:spTree>
    <p:extLst>
      <p:ext uri="{BB962C8B-B14F-4D97-AF65-F5344CB8AC3E}">
        <p14:creationId xmlns:p14="http://schemas.microsoft.com/office/powerpoint/2010/main" val="1804543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مشکلات بحث به شیوه فعلی</a:t>
            </a:r>
            <a:endParaRPr lang="fa-IR" dirty="0"/>
          </a:p>
        </p:txBody>
      </p:sp>
      <p:sp>
        <p:nvSpPr>
          <p:cNvPr id="3" name="Content Placeholder 2"/>
          <p:cNvSpPr>
            <a:spLocks noGrp="1"/>
          </p:cNvSpPr>
          <p:nvPr>
            <p:ph sz="quarter" idx="1"/>
          </p:nvPr>
        </p:nvSpPr>
        <p:spPr/>
        <p:txBody>
          <a:bodyPr/>
          <a:lstStyle/>
          <a:p>
            <a:endParaRPr lang="fa-IR"/>
          </a:p>
        </p:txBody>
      </p:sp>
    </p:spTree>
    <p:extLst>
      <p:ext uri="{BB962C8B-B14F-4D97-AF65-F5344CB8AC3E}">
        <p14:creationId xmlns:p14="http://schemas.microsoft.com/office/powerpoint/2010/main" val="2953815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sz="quarter" idx="1"/>
          </p:nvPr>
        </p:nvSpPr>
        <p:spPr/>
        <p:txBody>
          <a:bodyPr>
            <a:normAutofit lnSpcReduction="10000"/>
          </a:bodyPr>
          <a:lstStyle/>
          <a:p>
            <a:pPr marL="0" indent="0" algn="l" rtl="0">
              <a:buNone/>
            </a:pPr>
            <a:r>
              <a:rPr lang="en-US" sz="2400" dirty="0"/>
              <a:t>A being who is engaged in such an open-ended process of discovery </a:t>
            </a:r>
            <a:r>
              <a:rPr lang="en-US" sz="2400" dirty="0">
                <a:solidFill>
                  <a:srgbClr val="FF0000"/>
                </a:solidFill>
              </a:rPr>
              <a:t>cannot</a:t>
            </a:r>
            <a:r>
              <a:rPr lang="en-US" sz="2400" dirty="0"/>
              <a:t> at the same time </a:t>
            </a:r>
            <a:r>
              <a:rPr lang="en-US" sz="2400" dirty="0">
                <a:solidFill>
                  <a:srgbClr val="FF0000"/>
                </a:solidFill>
              </a:rPr>
              <a:t>understand</a:t>
            </a:r>
            <a:r>
              <a:rPr lang="en-US" sz="2400" dirty="0"/>
              <a:t> </a:t>
            </a:r>
            <a:r>
              <a:rPr lang="en-US" sz="2400" dirty="0">
                <a:solidFill>
                  <a:srgbClr val="FF0000"/>
                </a:solidFill>
              </a:rPr>
              <a:t>it</a:t>
            </a:r>
            <a:r>
              <a:rPr lang="en-US" sz="2400" dirty="0"/>
              <a:t> fully from outside: </a:t>
            </a:r>
            <a:r>
              <a:rPr lang="en-US" sz="2400" dirty="0" smtClean="0"/>
              <a:t>… In </a:t>
            </a:r>
            <a:r>
              <a:rPr lang="en-US" sz="2400" dirty="0">
                <a:solidFill>
                  <a:srgbClr val="FF0000"/>
                </a:solidFill>
              </a:rPr>
              <a:t>most</a:t>
            </a:r>
            <a:r>
              <a:rPr lang="en-US" sz="2400" dirty="0"/>
              <a:t> interesting subjects </a:t>
            </a:r>
            <a:r>
              <a:rPr lang="en-US" sz="2400" dirty="0" smtClean="0"/>
              <a:t>…we </a:t>
            </a:r>
            <a:r>
              <a:rPr lang="en-US" sz="2400" dirty="0"/>
              <a:t>want to pursue a deeper level of understanding than that represented by </a:t>
            </a:r>
            <a:r>
              <a:rPr lang="en-US" sz="2400" dirty="0" smtClean="0"/>
              <a:t>our </a:t>
            </a:r>
            <a:r>
              <a:rPr lang="en-US" sz="2400" dirty="0" smtClean="0">
                <a:solidFill>
                  <a:srgbClr val="FF0000"/>
                </a:solidFill>
              </a:rPr>
              <a:t>current</a:t>
            </a:r>
            <a:r>
              <a:rPr lang="en-US" sz="2400" dirty="0" smtClean="0"/>
              <a:t> </a:t>
            </a:r>
            <a:r>
              <a:rPr lang="en-US" sz="2400" dirty="0"/>
              <a:t>questions and the methods we have </a:t>
            </a:r>
            <a:r>
              <a:rPr lang="en-US" sz="2400" dirty="0" smtClean="0"/>
              <a:t>for  answering </a:t>
            </a:r>
            <a:r>
              <a:rPr lang="en-US" sz="2400" dirty="0"/>
              <a:t>them</a:t>
            </a:r>
            <a:r>
              <a:rPr lang="en-US" sz="2400" dirty="0" smtClean="0"/>
              <a:t>.</a:t>
            </a:r>
          </a:p>
          <a:p>
            <a:pPr marL="0" indent="0" algn="r">
              <a:buNone/>
            </a:pPr>
            <a:r>
              <a:rPr lang="fa-IR" sz="2400" dirty="0" smtClean="0"/>
              <a:t>موجودی را که در یک چنین فرایند کشف باز و ناتمامی درگیر است نمی توان در آن واحد از بیرون کاملاً فهم کرد... در این موضوعات بسیار جالب و جذاب، می خواهیم سطح عمیقتری از فهم را دنبال کنیم. این فهم عمیقتر از فهمی است که از طریق پرسشهای فعلی ما و روشهای در اختیار ما برای پاسخگویی به آن پرسشها بیان می شود. </a:t>
            </a:r>
          </a:p>
          <a:p>
            <a:pPr marL="0" indent="0" algn="r">
              <a:buNone/>
            </a:pPr>
            <a:r>
              <a:rPr lang="fa-IR" sz="2400" dirty="0" smtClean="0"/>
              <a:t>پرسشهای کشنده، تامس نیگل، ترجمه جواد حیدری</a:t>
            </a:r>
            <a:endParaRPr lang="en-US" sz="2400" dirty="0"/>
          </a:p>
        </p:txBody>
      </p:sp>
    </p:spTree>
    <p:extLst>
      <p:ext uri="{BB962C8B-B14F-4D97-AF65-F5344CB8AC3E}">
        <p14:creationId xmlns:p14="http://schemas.microsoft.com/office/powerpoint/2010/main" val="1159154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a:bodyPr>
          <a:lstStyle/>
          <a:p>
            <a:pPr marL="0" indent="0" algn="l" rtl="0">
              <a:buNone/>
            </a:pPr>
            <a:r>
              <a:rPr lang="en-US" sz="2400" dirty="0">
                <a:solidFill>
                  <a:srgbClr val="FF0000"/>
                </a:solidFill>
                <a:cs typeface="B Mitra" pitchFamily="2" charset="-78"/>
              </a:rPr>
              <a:t>In that case </a:t>
            </a:r>
            <a:r>
              <a:rPr lang="en-US" sz="2400" dirty="0">
                <a:cs typeface="B Mitra" pitchFamily="2" charset="-78"/>
              </a:rPr>
              <a:t>biology will provide a good foundation</a:t>
            </a:r>
            <a:r>
              <a:rPr lang="en-US" sz="2400" dirty="0" smtClean="0">
                <a:cs typeface="B Mitra" pitchFamily="2" charset="-78"/>
              </a:rPr>
              <a:t>, though </a:t>
            </a:r>
            <a:r>
              <a:rPr lang="en-US" sz="2400" dirty="0">
                <a:cs typeface="B Mitra" pitchFamily="2" charset="-78"/>
              </a:rPr>
              <a:t>psychology and sociology will be important as well</a:t>
            </a:r>
            <a:r>
              <a:rPr lang="en-US" sz="2400" dirty="0" smtClean="0">
                <a:cs typeface="B Mitra" pitchFamily="2" charset="-78"/>
              </a:rPr>
              <a:t>. </a:t>
            </a:r>
          </a:p>
          <a:p>
            <a:pPr marL="0" indent="0" algn="l" rtl="0">
              <a:buNone/>
            </a:pPr>
            <a:r>
              <a:rPr lang="en-US" sz="2400" dirty="0" smtClean="0">
                <a:cs typeface="B Mitra" pitchFamily="2" charset="-78"/>
              </a:rPr>
              <a:t>In </a:t>
            </a:r>
            <a:r>
              <a:rPr lang="en-US" sz="2400" dirty="0">
                <a:cs typeface="B Mitra" pitchFamily="2" charset="-78"/>
              </a:rPr>
              <a:t>this essay I want to explain the reality of ethics as </a:t>
            </a:r>
            <a:r>
              <a:rPr lang="en-US" sz="2400" dirty="0" smtClean="0">
                <a:cs typeface="B Mitra" pitchFamily="2" charset="-78"/>
              </a:rPr>
              <a:t>a theoretical </a:t>
            </a:r>
            <a:r>
              <a:rPr lang="en-US" sz="2400" dirty="0">
                <a:cs typeface="B Mitra" pitchFamily="2" charset="-78"/>
              </a:rPr>
              <a:t>subject. </a:t>
            </a:r>
            <a:r>
              <a:rPr lang="en-US" sz="2400" dirty="0">
                <a:solidFill>
                  <a:srgbClr val="FF0000"/>
                </a:solidFill>
                <a:cs typeface="B Mitra" pitchFamily="2" charset="-78"/>
              </a:rPr>
              <a:t>Its</a:t>
            </a:r>
            <a:r>
              <a:rPr lang="en-US" sz="2400" dirty="0">
                <a:cs typeface="B Mitra" pitchFamily="2" charset="-78"/>
              </a:rPr>
              <a:t> progress is slow and uncertain, but </a:t>
            </a:r>
            <a:r>
              <a:rPr lang="en-US" sz="2400" dirty="0">
                <a:solidFill>
                  <a:srgbClr val="FF0000"/>
                </a:solidFill>
                <a:cs typeface="B Mitra" pitchFamily="2" charset="-78"/>
              </a:rPr>
              <a:t>it</a:t>
            </a:r>
            <a:r>
              <a:rPr lang="en-US" sz="2400" dirty="0">
                <a:cs typeface="B Mitra" pitchFamily="2" charset="-78"/>
              </a:rPr>
              <a:t> </a:t>
            </a:r>
            <a:r>
              <a:rPr lang="en-US" sz="2400" dirty="0" smtClean="0">
                <a:cs typeface="B Mitra" pitchFamily="2" charset="-78"/>
              </a:rPr>
              <a:t>is important </a:t>
            </a:r>
            <a:r>
              <a:rPr lang="en-US" sz="2400" dirty="0">
                <a:cs typeface="B Mitra" pitchFamily="2" charset="-78"/>
              </a:rPr>
              <a:t>both in itself and in relation to the </a:t>
            </a:r>
            <a:r>
              <a:rPr lang="en-US" sz="2400" dirty="0" smtClean="0">
                <a:cs typeface="B Mitra" pitchFamily="2" charset="-78"/>
              </a:rPr>
              <a:t>non-theoretical forms </a:t>
            </a:r>
            <a:r>
              <a:rPr lang="en-US" sz="2400" dirty="0">
                <a:cs typeface="B Mitra" pitchFamily="2" charset="-78"/>
              </a:rPr>
              <a:t>that ethics takes, because the two levels influence </a:t>
            </a:r>
            <a:r>
              <a:rPr lang="en-US" sz="2400" dirty="0" smtClean="0">
                <a:cs typeface="B Mitra" pitchFamily="2" charset="-78"/>
              </a:rPr>
              <a:t>each other.</a:t>
            </a:r>
          </a:p>
          <a:p>
            <a:pPr marL="0" indent="0" algn="r">
              <a:buNone/>
            </a:pPr>
            <a:r>
              <a:rPr lang="fa-IR" sz="2400" dirty="0" smtClean="0">
                <a:solidFill>
                  <a:srgbClr val="FF0000"/>
                </a:solidFill>
                <a:cs typeface="B Mitra" pitchFamily="2" charset="-78"/>
              </a:rPr>
              <a:t>به هر حال </a:t>
            </a:r>
            <a:r>
              <a:rPr lang="fa-IR" sz="2400" dirty="0" smtClean="0">
                <a:cs typeface="B Mitra" pitchFamily="2" charset="-78"/>
              </a:rPr>
              <a:t>زیست شناسی مبنای خوبی فراهم خواهد آورد.....</a:t>
            </a:r>
          </a:p>
          <a:p>
            <a:pPr marL="0" indent="0" algn="r">
              <a:buNone/>
            </a:pPr>
            <a:r>
              <a:rPr lang="fa-IR" sz="2400" dirty="0" smtClean="0">
                <a:cs typeface="B Mitra" pitchFamily="2" charset="-78"/>
              </a:rPr>
              <a:t>در این جستار می خواهم واقعیت اخلاق را به عنوان موضوعی نظری تبیین کنم. پیشرفت اخلاق آهسته و غیر قطعی است، اما چنین پیشرفتی مهم است هم به خودی خود و هم در نسبت با اشکال غیر نظری ای که اخلاق به خود میگیرد.</a:t>
            </a:r>
            <a:endParaRPr lang="fa-IR" sz="2400" dirty="0">
              <a:cs typeface="B Mitra" pitchFamily="2" charset="-78"/>
            </a:endParaRPr>
          </a:p>
        </p:txBody>
      </p:sp>
    </p:spTree>
    <p:extLst>
      <p:ext uri="{BB962C8B-B14F-4D97-AF65-F5344CB8AC3E}">
        <p14:creationId xmlns:p14="http://schemas.microsoft.com/office/powerpoint/2010/main" val="2581817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a:bodyPr>
          <a:lstStyle/>
          <a:p>
            <a:pPr marL="0" indent="0" algn="l" rtl="0">
              <a:buNone/>
            </a:pPr>
            <a:r>
              <a:rPr lang="en-US" dirty="0"/>
              <a:t>F</a:t>
            </a:r>
            <a:r>
              <a:rPr lang="en-US" sz="1800" dirty="0"/>
              <a:t>or this exacting work the psychologist requires all his patience; he </a:t>
            </a:r>
            <a:r>
              <a:rPr lang="en-US" sz="1800" dirty="0">
                <a:solidFill>
                  <a:srgbClr val="FF0000"/>
                </a:solidFill>
              </a:rPr>
              <a:t>may not </a:t>
            </a:r>
            <a:r>
              <a:rPr lang="en-US" sz="1800" dirty="0"/>
              <a:t>rely on any traditional “ought’s” and “must’s,” </a:t>
            </a:r>
            <a:r>
              <a:rPr lang="en-US" sz="1800" dirty="0">
                <a:solidFill>
                  <a:srgbClr val="FF0000"/>
                </a:solidFill>
              </a:rPr>
              <a:t>leaving</a:t>
            </a:r>
            <a:r>
              <a:rPr lang="en-US" sz="1800" dirty="0"/>
              <a:t> the other person to make all the effort </a:t>
            </a:r>
            <a:r>
              <a:rPr lang="en-US" sz="1800" dirty="0" smtClean="0"/>
              <a:t>and </a:t>
            </a:r>
            <a:r>
              <a:rPr lang="en-US" sz="1800" dirty="0" smtClean="0">
                <a:solidFill>
                  <a:srgbClr val="FF0000"/>
                </a:solidFill>
              </a:rPr>
              <a:t>contenting</a:t>
            </a:r>
            <a:r>
              <a:rPr lang="en-US" sz="1800" dirty="0" smtClean="0"/>
              <a:t> </a:t>
            </a:r>
            <a:r>
              <a:rPr lang="en-US" sz="1800" dirty="0"/>
              <a:t>himself with the easy role of adviser and admonisher</a:t>
            </a:r>
            <a:r>
              <a:rPr lang="en-US" sz="1800" dirty="0" smtClean="0"/>
              <a:t>. Everyone </a:t>
            </a:r>
            <a:r>
              <a:rPr lang="en-US" sz="1800" dirty="0"/>
              <a:t>knows the futility of preaching about things that are desirable, yet the general helplessness in this situation is </a:t>
            </a:r>
            <a:r>
              <a:rPr lang="en-US" sz="1800" dirty="0">
                <a:solidFill>
                  <a:srgbClr val="FF0000"/>
                </a:solidFill>
              </a:rPr>
              <a:t>so</a:t>
            </a:r>
            <a:r>
              <a:rPr lang="en-US" sz="1800" dirty="0"/>
              <a:t> great, </a:t>
            </a:r>
            <a:r>
              <a:rPr lang="en-US" sz="1800" dirty="0">
                <a:solidFill>
                  <a:srgbClr val="FF0000"/>
                </a:solidFill>
              </a:rPr>
              <a:t>and the need so dire</a:t>
            </a:r>
            <a:r>
              <a:rPr lang="en-US" sz="1800" dirty="0"/>
              <a:t>, that one prefers to repeat </a:t>
            </a:r>
            <a:r>
              <a:rPr lang="en-US" sz="1800" dirty="0" smtClean="0"/>
              <a:t>the old </a:t>
            </a:r>
            <a:r>
              <a:rPr lang="en-US" sz="1800" dirty="0"/>
              <a:t>mistake </a:t>
            </a:r>
            <a:r>
              <a:rPr lang="en-US" sz="1800" dirty="0" smtClean="0"/>
              <a:t>.</a:t>
            </a:r>
          </a:p>
          <a:p>
            <a:pPr marL="0" indent="0">
              <a:buNone/>
            </a:pPr>
            <a:r>
              <a:rPr lang="fa-IR" sz="2400" dirty="0">
                <a:cs typeface="B Mitra" pitchFamily="2" charset="-78"/>
              </a:rPr>
              <a:t>روان‌شناس برای چنین کار دقیقی باید صبوری پیشه کند، او به بایدها و ناگزیر های سنتی </a:t>
            </a:r>
            <a:r>
              <a:rPr lang="fa-IR" sz="2400" dirty="0">
                <a:solidFill>
                  <a:srgbClr val="FF0000"/>
                </a:solidFill>
                <a:cs typeface="B Mitra" pitchFamily="2" charset="-78"/>
              </a:rPr>
              <a:t>تکیه نمی‌کند </a:t>
            </a:r>
            <a:r>
              <a:rPr lang="fa-IR" sz="2400" dirty="0">
                <a:cs typeface="B Mitra" pitchFamily="2" charset="-78"/>
              </a:rPr>
              <a:t>و اجازه می‌دهد که شخص مقابل همه تلاش</a:t>
            </a:r>
            <a:r>
              <a:rPr lang="fa-IR" sz="2400" dirty="0">
                <a:solidFill>
                  <a:srgbClr val="FF0000"/>
                </a:solidFill>
                <a:cs typeface="B Mitra" pitchFamily="2" charset="-78"/>
              </a:rPr>
              <a:t>ش</a:t>
            </a:r>
            <a:r>
              <a:rPr lang="fa-IR" sz="2400" dirty="0">
                <a:cs typeface="B Mitra" pitchFamily="2" charset="-78"/>
              </a:rPr>
              <a:t> را به کار بندد و خود را در نقش ساده ی یک مشاور و پند آموز راضی میکند</a:t>
            </a:r>
            <a:r>
              <a:rPr lang="fa-IR" sz="2400" u="sng" dirty="0">
                <a:solidFill>
                  <a:srgbClr val="0070C0"/>
                </a:solidFill>
                <a:cs typeface="B Mitra" pitchFamily="2" charset="-78"/>
              </a:rPr>
              <a:t>. همه از پوچی موعظه در باب چیزهای مطلوب آگاه اند،</a:t>
            </a:r>
            <a:r>
              <a:rPr lang="fa-IR" sz="2400" dirty="0">
                <a:cs typeface="B Mitra" pitchFamily="2" charset="-78"/>
              </a:rPr>
              <a:t> اما بیچارگی عمومی در این وضعیت بسیار اسفناک است، و وحشتناکتر این که هر کس ترجیح می دهد اشتباه گذشته را تکرار </a:t>
            </a:r>
            <a:r>
              <a:rPr lang="fa-IR" sz="2400" dirty="0" smtClean="0">
                <a:cs typeface="B Mitra" pitchFamily="2" charset="-78"/>
              </a:rPr>
              <a:t>کند. (اما درماندگی عمومی آنقدر شدید است، و نیاز آنقدر مبرم که...)</a:t>
            </a:r>
          </a:p>
          <a:p>
            <a:pPr marL="0" indent="0">
              <a:buNone/>
            </a:pPr>
            <a:r>
              <a:rPr lang="fa-IR" sz="2400" dirty="0" smtClean="0">
                <a:cs typeface="B Mitra" pitchFamily="2" charset="-78"/>
              </a:rPr>
              <a:t>ضمیر پنهان ، کارل یونگ، ترجمه ابوالقاسم اسماعیل پور</a:t>
            </a:r>
            <a:endParaRPr lang="fa-IR" sz="2400" dirty="0">
              <a:cs typeface="B Mitra" pitchFamily="2" charset="-78"/>
            </a:endParaRPr>
          </a:p>
        </p:txBody>
      </p:sp>
    </p:spTree>
    <p:extLst>
      <p:ext uri="{BB962C8B-B14F-4D97-AF65-F5344CB8AC3E}">
        <p14:creationId xmlns:p14="http://schemas.microsoft.com/office/powerpoint/2010/main" val="2192501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sz="quarter" idx="1"/>
          </p:nvPr>
        </p:nvSpPr>
        <p:spPr/>
        <p:txBody>
          <a:bodyPr>
            <a:normAutofit/>
          </a:bodyPr>
          <a:lstStyle/>
          <a:p>
            <a:pPr marL="0" indent="0" algn="l" rtl="0">
              <a:buNone/>
            </a:pPr>
            <a:r>
              <a:rPr lang="en-US" sz="1800" dirty="0"/>
              <a:t>The effect on </a:t>
            </a:r>
            <a:r>
              <a:rPr lang="en-US" sz="1800" i="1" dirty="0"/>
              <a:t>all </a:t>
            </a:r>
            <a:r>
              <a:rPr lang="en-US" sz="1800" dirty="0"/>
              <a:t>individuals, which </a:t>
            </a:r>
            <a:r>
              <a:rPr lang="en-US" sz="1800" dirty="0">
                <a:solidFill>
                  <a:srgbClr val="FF0000"/>
                </a:solidFill>
              </a:rPr>
              <a:t>one</a:t>
            </a:r>
            <a:r>
              <a:rPr lang="en-US" sz="1800" dirty="0"/>
              <a:t> would like </a:t>
            </a:r>
            <a:r>
              <a:rPr lang="en-US" sz="1800" dirty="0">
                <a:solidFill>
                  <a:srgbClr val="FF0000"/>
                </a:solidFill>
              </a:rPr>
              <a:t>to see realized</a:t>
            </a:r>
            <a:r>
              <a:rPr lang="en-US" sz="1800" dirty="0"/>
              <a:t>, may not set in for  </a:t>
            </a:r>
            <a:r>
              <a:rPr lang="en-US" sz="1800" dirty="0" smtClean="0"/>
              <a:t>hundreds </a:t>
            </a:r>
            <a:r>
              <a:rPr lang="en-US" sz="1800" dirty="0"/>
              <a:t>of years, for the spiritual transformation of mankind follows the slow tread of </a:t>
            </a:r>
            <a:r>
              <a:rPr lang="en-US" sz="1800" dirty="0" smtClean="0"/>
              <a:t>the centuries </a:t>
            </a:r>
            <a:r>
              <a:rPr lang="en-US" sz="1800" dirty="0"/>
              <a:t>and </a:t>
            </a:r>
            <a:r>
              <a:rPr lang="en-US" sz="1800" dirty="0">
                <a:solidFill>
                  <a:srgbClr val="FF0000"/>
                </a:solidFill>
              </a:rPr>
              <a:t>cannot be hurried or held up by any rational process of reflection, let alone </a:t>
            </a:r>
            <a:r>
              <a:rPr lang="en-US" sz="1800" dirty="0"/>
              <a:t>brought to fruition in one generation. What does lie within our reach, however, is </a:t>
            </a:r>
            <a:r>
              <a:rPr lang="en-US" sz="1800" dirty="0" smtClean="0"/>
              <a:t>the change </a:t>
            </a:r>
            <a:r>
              <a:rPr lang="en-US" sz="1800" dirty="0"/>
              <a:t>in individuals who have, or create, an opportunity to influence </a:t>
            </a:r>
            <a:r>
              <a:rPr lang="en-US" sz="1800" dirty="0">
                <a:solidFill>
                  <a:srgbClr val="FF0000"/>
                </a:solidFill>
              </a:rPr>
              <a:t>others of like mind </a:t>
            </a:r>
            <a:r>
              <a:rPr lang="en-US" sz="1800" dirty="0"/>
              <a:t>in their circle of acquaintance. </a:t>
            </a:r>
            <a:r>
              <a:rPr lang="en-US" sz="1800" dirty="0" smtClean="0"/>
              <a:t>I do </a:t>
            </a:r>
            <a:r>
              <a:rPr lang="en-US" sz="1800" dirty="0">
                <a:solidFill>
                  <a:srgbClr val="FF0000"/>
                </a:solidFill>
              </a:rPr>
              <a:t>not mean </a:t>
            </a:r>
            <a:r>
              <a:rPr lang="en-US" sz="1800" dirty="0"/>
              <a:t>by persuading or </a:t>
            </a:r>
            <a:r>
              <a:rPr lang="en-US" sz="1800" dirty="0" smtClean="0"/>
              <a:t>preaching.</a:t>
            </a:r>
          </a:p>
          <a:p>
            <a:pPr marL="0" indent="0" algn="r">
              <a:buNone/>
            </a:pPr>
            <a:r>
              <a:rPr lang="fa-IR" sz="1800" dirty="0" smtClean="0"/>
              <a:t>(موضوع: تأثیرگذاری رواننشاس روی فرد یا جامعه)</a:t>
            </a:r>
            <a:endParaRPr lang="en-US" sz="1800" dirty="0"/>
          </a:p>
          <a:p>
            <a:pPr marL="0" indent="0">
              <a:buNone/>
            </a:pPr>
            <a:r>
              <a:rPr lang="fa-IR" sz="1800" dirty="0"/>
              <a:t>تاثیر بر روی همه ی افراد، که هر کسی مایل است مشخص شده باشد، ممکن نیست در طی صدها سال کار آمد باشد، زیرا تغيير و تحول معنوی انسان در پی قرنها حرکت آهسته صورت میگیرد </a:t>
            </a:r>
            <a:r>
              <a:rPr lang="fa-IR" sz="1800" dirty="0">
                <a:solidFill>
                  <a:srgbClr val="FF0000"/>
                </a:solidFill>
              </a:rPr>
              <a:t>و چیز شتاب انگیزی نیست یا در طی فرایند </a:t>
            </a:r>
            <a:r>
              <a:rPr lang="fa-IR" sz="1800" dirty="0" smtClean="0">
                <a:solidFill>
                  <a:srgbClr val="FF0000"/>
                </a:solidFill>
              </a:rPr>
              <a:t>انديشه ای </a:t>
            </a:r>
            <a:r>
              <a:rPr lang="fa-IR" sz="1800" dirty="0">
                <a:solidFill>
                  <a:srgbClr val="FF0000"/>
                </a:solidFill>
              </a:rPr>
              <a:t>فردگرا متوقف نمی شود</a:t>
            </a:r>
            <a:r>
              <a:rPr lang="fa-IR" sz="1800" dirty="0"/>
              <a:t> </a:t>
            </a:r>
            <a:r>
              <a:rPr lang="fa-IR" sz="1800" dirty="0" smtClean="0"/>
              <a:t> </a:t>
            </a:r>
            <a:r>
              <a:rPr lang="fa-IR" sz="1800" dirty="0">
                <a:solidFill>
                  <a:srgbClr val="FF0000"/>
                </a:solidFill>
              </a:rPr>
              <a:t>وبه تنهایی می تواند برای نسلی ثمربخش باشد</a:t>
            </a:r>
            <a:r>
              <a:rPr lang="en-US" sz="1800" dirty="0">
                <a:solidFill>
                  <a:srgbClr val="FF0000"/>
                </a:solidFill>
              </a:rPr>
              <a:t>. </a:t>
            </a:r>
            <a:r>
              <a:rPr lang="en-US" sz="1800" dirty="0"/>
              <a:t>.</a:t>
            </a:r>
            <a:r>
              <a:rPr lang="fa-IR" sz="1800" dirty="0"/>
              <a:t> به هر حال آنچه در دسترس ماست، تعییری است در افرادی که فرصت یافته­اند یا این فرصت را بوجود آورده اند که در حلقۀ آشنایی­شان </a:t>
            </a:r>
            <a:r>
              <a:rPr lang="fa-IR" sz="1800" dirty="0">
                <a:solidFill>
                  <a:srgbClr val="FF0000"/>
                </a:solidFill>
              </a:rPr>
              <a:t>با دیگران در فکرشان نفوذ </a:t>
            </a:r>
            <a:r>
              <a:rPr lang="fa-IR" sz="1800" dirty="0"/>
              <a:t>کنند. </a:t>
            </a:r>
            <a:r>
              <a:rPr lang="fa-IR" sz="1800" dirty="0">
                <a:solidFill>
                  <a:srgbClr val="FF0000"/>
                </a:solidFill>
              </a:rPr>
              <a:t>قصدم</a:t>
            </a:r>
            <a:r>
              <a:rPr lang="fa-IR" sz="1800" dirty="0"/>
              <a:t> اقناع یا موعظه نیست...</a:t>
            </a:r>
            <a:endParaRPr lang="en-US" sz="1800" dirty="0"/>
          </a:p>
          <a:p>
            <a:pPr marL="0" indent="0" algn="r">
              <a:buNone/>
            </a:pPr>
            <a:endParaRPr lang="en-US" sz="1800" dirty="0"/>
          </a:p>
          <a:p>
            <a:pPr algn="l" rtl="0"/>
            <a:endParaRPr lang="fa-IR" dirty="0"/>
          </a:p>
        </p:txBody>
      </p:sp>
    </p:spTree>
    <p:extLst>
      <p:ext uri="{BB962C8B-B14F-4D97-AF65-F5344CB8AC3E}">
        <p14:creationId xmlns:p14="http://schemas.microsoft.com/office/powerpoint/2010/main" val="67676828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TotalTime>
  <Words>1284</Words>
  <Application>Microsoft Office PowerPoint</Application>
  <PresentationFormat>On-screen Show (4:3)</PresentationFormat>
  <Paragraphs>67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آسیب شناسی ترجمه متون علوم انسانی</vt:lpstr>
      <vt:lpstr>مقدمه اول اهمیت ترجمه برای ما</vt:lpstr>
      <vt:lpstr>مقدمه </vt:lpstr>
      <vt:lpstr>کتابهایی که امروز درباره آنها بحث خواهد شد.</vt:lpstr>
      <vt:lpstr>مشکلات بحث به شیوه فعلی</vt:lpstr>
      <vt:lpstr>PowerPoint Presentation</vt:lpstr>
      <vt:lpstr>PowerPoint Presentation</vt:lpstr>
      <vt:lpstr>PowerPoint Presentation</vt:lpstr>
      <vt:lpstr>PowerPoint Presentation</vt:lpstr>
      <vt:lpstr>طرحواره درمانی حمیدپور</vt:lpstr>
      <vt:lpstr>نظریه های تاثیر گذار درباره ادبیات، دکتر کوشش</vt:lpstr>
      <vt:lpstr>غریزه جنسی و فرونشانی آن در جوامع نامتمدن، محسن ثلاثی </vt:lpstr>
      <vt:lpstr>خوانش اشتباه به علت شباهت واژه ها</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آسیب شناسی ترجمه متون علوم انسانی</dc:title>
  <dc:creator>IDEHAL</dc:creator>
  <cp:lastModifiedBy>IDEHAL</cp:lastModifiedBy>
  <cp:revision>1</cp:revision>
  <dcterms:created xsi:type="dcterms:W3CDTF">2021-06-14T17:02:52Z</dcterms:created>
  <dcterms:modified xsi:type="dcterms:W3CDTF">2021-06-14T17:04:42Z</dcterms:modified>
</cp:coreProperties>
</file>